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8874690-3907-4585-A6FC-C796552212C9}" type="datetimeFigureOut">
              <a:rPr lang="hr-HR" smtClean="0"/>
              <a:t>19.1.2018.</a:t>
            </a:fld>
            <a:endParaRPr lang="hr-H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9312B8-BE7C-4CA2-BCCC-E45D46B43964}" type="slidenum">
              <a:rPr lang="hr-HR" smtClean="0"/>
              <a:t>‹#›</a:t>
            </a:fld>
            <a:endParaRPr lang="hr-H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hr-HR" sz="3600" dirty="0" smtClean="0">
                <a:solidFill>
                  <a:schemeClr val="accent4">
                    <a:lumMod val="75000"/>
                  </a:schemeClr>
                </a:solidFill>
              </a:rPr>
              <a:t>Tip operacije 6.2.1 </a:t>
            </a:r>
            <a:br>
              <a:rPr lang="hr-HR" sz="36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hr-HR" sz="3600" dirty="0" smtClean="0">
                <a:solidFill>
                  <a:schemeClr val="accent4">
                    <a:lumMod val="75000"/>
                  </a:schemeClr>
                </a:solidFill>
              </a:rPr>
              <a:t>Potpora ulaganju u pokretanje nepoljoprivrednih djelatnosti u ruralnim područjima </a:t>
            </a:r>
            <a:br>
              <a:rPr lang="hr-HR" sz="36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hr-HR" sz="3600" dirty="0" smtClean="0">
                <a:solidFill>
                  <a:schemeClr val="accent4">
                    <a:lumMod val="75000"/>
                  </a:schemeClr>
                </a:solidFill>
              </a:rPr>
              <a:t>PRR RH 2014-2020</a:t>
            </a:r>
            <a:endParaRPr lang="hr-HR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hr-HR" dirty="0" smtClean="0"/>
          </a:p>
          <a:p>
            <a:pPr algn="ctr"/>
            <a:r>
              <a:rPr lang="hr-HR" dirty="0" smtClean="0"/>
              <a:t>Mihaela Lončar, prof.</a:t>
            </a:r>
          </a:p>
          <a:p>
            <a:pPr algn="ctr"/>
            <a:r>
              <a:rPr lang="hr-HR" dirty="0" smtClean="0"/>
              <a:t>Voditeljica LAG-a “PODRAVINA”</a:t>
            </a:r>
            <a:endParaRPr lang="hr-H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Pojmovi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Projekt- skup aktivnosti potrebnih za ostvarenje ciljeva koje korisnik navodi u poslovnom planu</a:t>
            </a:r>
          </a:p>
          <a:p>
            <a:r>
              <a:rPr lang="hr-HR" dirty="0" smtClean="0"/>
              <a:t>Korisnik – poljoprivredno gospodarstvo koje je podnijelo ZP i koje je izravno odgovorno za početak, upravljanje, provedbu i rezultate projekta</a:t>
            </a:r>
          </a:p>
          <a:p>
            <a:r>
              <a:rPr lang="hr-HR" dirty="0" smtClean="0"/>
              <a:t>Javna potpora – svaki oblik potpore iz javnih izvora RH i potpora iz proračuna EU, a predstavljaju bespovratna sredstva</a:t>
            </a:r>
          </a:p>
          <a:p>
            <a:r>
              <a:rPr lang="hr-HR" dirty="0" smtClean="0"/>
              <a:t>AGRONET sustav</a:t>
            </a:r>
          </a:p>
          <a:p>
            <a:r>
              <a:rPr lang="hr-HR" dirty="0" smtClean="0"/>
              <a:t>SO ekonomska veličina poljoprivrednog gospodarstva</a:t>
            </a:r>
            <a:endParaRPr lang="hr-H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Uvjeti prihvatljivosti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r-HR" sz="1400" b="1" dirty="0" smtClean="0">
                <a:latin typeface="Calibri" pitchFamily="34" charset="0"/>
              </a:rPr>
              <a:t>1.  Prilikom podnošenja zahtjeva za isplatu</a:t>
            </a:r>
          </a:p>
          <a:p>
            <a:r>
              <a:rPr lang="vi-VN" sz="1400" dirty="0" smtClean="0">
                <a:latin typeface="Calibri" pitchFamily="34" charset="0"/>
              </a:rPr>
              <a:t>a) biti </a:t>
            </a:r>
            <a:r>
              <a:rPr lang="vi-VN" sz="1400" b="1" dirty="0" smtClean="0">
                <a:latin typeface="Calibri" pitchFamily="34" charset="0"/>
              </a:rPr>
              <a:t>upisani u Upisnik poljoprivrednika </a:t>
            </a:r>
            <a:r>
              <a:rPr lang="vi-VN" sz="1400" dirty="0" smtClean="0">
                <a:latin typeface="Calibri" pitchFamily="34" charset="0"/>
              </a:rPr>
              <a:t>najmanje jednu godinu prije podnošenja Zahtjeva za potporu</a:t>
            </a:r>
          </a:p>
          <a:p>
            <a:r>
              <a:rPr lang="vi-VN" sz="1400" dirty="0" smtClean="0">
                <a:latin typeface="Calibri" pitchFamily="34" charset="0"/>
              </a:rPr>
              <a:t>b) u trenutku podnošenja Zahtjeva za potporu pripadaju </a:t>
            </a:r>
            <a:r>
              <a:rPr lang="vi-VN" sz="1400" b="1" dirty="0" smtClean="0">
                <a:latin typeface="Calibri" pitchFamily="34" charset="0"/>
              </a:rPr>
              <a:t>ekonomskoj veličini </a:t>
            </a:r>
            <a:r>
              <a:rPr lang="vi-VN" sz="1400" dirty="0" smtClean="0">
                <a:latin typeface="Calibri" pitchFamily="34" charset="0"/>
              </a:rPr>
              <a:t>iskazanoj u ukupnom standardnom ekonomskom rezultatu poljoprivrednog gospodarstva od </a:t>
            </a:r>
            <a:r>
              <a:rPr lang="vi-VN" sz="1400" dirty="0" smtClean="0">
                <a:solidFill>
                  <a:srgbClr val="FF0000"/>
                </a:solidFill>
                <a:latin typeface="Calibri" pitchFamily="34" charset="0"/>
              </a:rPr>
              <a:t>najmanje 1.000 eura</a:t>
            </a:r>
          </a:p>
          <a:p>
            <a:r>
              <a:rPr lang="vi-VN" sz="1400" dirty="0" smtClean="0">
                <a:latin typeface="Calibri" pitchFamily="34" charset="0"/>
              </a:rPr>
              <a:t>c) biti u rangu mikro ili malog poduzeća na način i pod uvjetima kako je to propisano Prilogom I Uredbe (EU) br. 702/2014</a:t>
            </a:r>
          </a:p>
          <a:p>
            <a:r>
              <a:rPr lang="vi-VN" sz="1400" dirty="0" smtClean="0">
                <a:latin typeface="Calibri" pitchFamily="34" charset="0"/>
              </a:rPr>
              <a:t>d) imati podmirene odnosno regulirane financijske obveze prema državnom proračunu Republike Hrvatske u trenutku podnošenja Zahtjeva za potporu</a:t>
            </a:r>
          </a:p>
          <a:p>
            <a:r>
              <a:rPr lang="vi-VN" sz="1400" dirty="0" smtClean="0">
                <a:latin typeface="Calibri" pitchFamily="34" charset="0"/>
              </a:rPr>
              <a:t>e) kod podnošenja Zahtjeva za potporu ne smije biti u blokadi ukupno više od 30 dana u proteklih 6 mjeseci, od čega ne više od 15 dana u kontinuitetu uz uvjet da nije u blokadi u trenutku ishođenja BON 2/SOL 2 obrasca</a:t>
            </a:r>
          </a:p>
          <a:p>
            <a:r>
              <a:rPr lang="vi-VN" sz="1400" dirty="0" smtClean="0">
                <a:latin typeface="Calibri" pitchFamily="34" charset="0"/>
              </a:rPr>
              <a:t>f) poduzetnik u teškoćama nije prihvatljivi korisnik</a:t>
            </a:r>
          </a:p>
          <a:p>
            <a:r>
              <a:rPr lang="vi-VN" sz="1400" dirty="0" smtClean="0">
                <a:latin typeface="Calibri" pitchFamily="34" charset="0"/>
              </a:rPr>
              <a:t>g) </a:t>
            </a:r>
            <a:r>
              <a:rPr lang="vi-VN" sz="1400" b="1" dirty="0" smtClean="0">
                <a:latin typeface="Calibri" pitchFamily="34" charset="0"/>
              </a:rPr>
              <a:t>pravne osobe moraju imati najmanje jednog zaposlenika prema satima rada u godišnjem financijskom izvještaju poduzetnika za zadnje odobreno računovodstveno razdoblje</a:t>
            </a:r>
          </a:p>
          <a:p>
            <a:r>
              <a:rPr lang="vi-VN" sz="1400" dirty="0" smtClean="0">
                <a:latin typeface="Calibri" pitchFamily="34" charset="0"/>
              </a:rPr>
              <a:t>h) </a:t>
            </a:r>
            <a:r>
              <a:rPr lang="vi-VN" sz="1400" b="1" dirty="0" smtClean="0">
                <a:latin typeface="Calibri" pitchFamily="34" charset="0"/>
              </a:rPr>
              <a:t>kod fizičkih osoba nositelj poljoprivrednog gospodarstva mora biti upisan u Registar poreznih obveznika po osnovi samostalne djelatnosti </a:t>
            </a:r>
            <a:r>
              <a:rPr lang="vi-VN" sz="1400" b="1" strike="sngStrike" dirty="0" smtClean="0">
                <a:latin typeface="Calibri" pitchFamily="34" charset="0"/>
              </a:rPr>
              <a:t>najmanje godinu dana prije datuma podnošenja Zahtjeva za potporu</a:t>
            </a:r>
          </a:p>
          <a:p>
            <a:r>
              <a:rPr lang="vi-VN" sz="1400" b="1" dirty="0" smtClean="0">
                <a:latin typeface="Calibri" pitchFamily="34" charset="0"/>
              </a:rPr>
              <a:t>i) kod fizičkih osoba nositelj poljoprivrednog gospodarstva mora plaćati doprinose za zdravstveno i mirovinsko osiguranje (izuzev umirovljenika koji ne moraju plaćati doprinose) po bilo kojoj osnovi.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Uvjeti prihvatljivosti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hr-HR" sz="2800" b="1" dirty="0" smtClean="0">
                <a:latin typeface="Calibri" pitchFamily="34" charset="0"/>
              </a:rPr>
              <a:t>2. </a:t>
            </a:r>
            <a:r>
              <a:rPr lang="vi-VN" sz="2800" b="1" dirty="0" smtClean="0">
                <a:latin typeface="Calibri" pitchFamily="34" charset="0"/>
              </a:rPr>
              <a:t>Prilikom podnošenja konačnog Zahtjeva za isplatu te tijekom pet godina nakon datuma konačne isplate korisnici moraju ispunjavati uvjete prihvatljivosti korisnika iz stavka 1. točke a), b), e), f), g) i h) te dodatno:</a:t>
            </a:r>
          </a:p>
          <a:p>
            <a:r>
              <a:rPr lang="vi-VN" sz="2800" dirty="0" smtClean="0">
                <a:latin typeface="Calibri" pitchFamily="34" charset="0"/>
              </a:rPr>
              <a:t>a) nositelj diversificirane djelatnosti mora imati plaćene doprinose za mirovinsko i zdravstveno osiguranje po osnovi poljoprivredne djelatnosti ili dopunske (diversificirane) djelatnosti koja je predmet projekta</a:t>
            </a:r>
          </a:p>
          <a:p>
            <a:r>
              <a:rPr lang="vi-VN" sz="2800" dirty="0" smtClean="0">
                <a:latin typeface="Calibri" pitchFamily="34" charset="0"/>
              </a:rPr>
              <a:t>b) korisnik/nositelj diversificirane djelatnosti mora imati prebivalište/sjedište u jedinici lokalne samouprave u čijem se naselju provodi ulaganje</a:t>
            </a:r>
          </a:p>
          <a:p>
            <a:r>
              <a:rPr lang="vi-VN" sz="2800" dirty="0" smtClean="0">
                <a:latin typeface="Calibri" pitchFamily="34" charset="0"/>
              </a:rPr>
              <a:t>c) ostati član/zaposlenik poljoprivrednog gospodarstva ili diversificirane djelatnosti i baviti se djelatnošću za koju je ostvario potporu.</a:t>
            </a:r>
          </a:p>
          <a:p>
            <a:endParaRPr lang="hr-HR" sz="2800" dirty="0" smtClean="0">
              <a:latin typeface="Calibri" pitchFamily="34" charset="0"/>
            </a:endParaRPr>
          </a:p>
          <a:p>
            <a:endParaRPr lang="hr-H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Razlozi isključenja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vi-VN" b="1" dirty="0" smtClean="0">
                <a:latin typeface="Calibri" pitchFamily="34" charset="0"/>
              </a:rPr>
              <a:t>Korisnik će biti isključen iz sudjelovanja u postupku dodjele u razdoblju od administrativne kontrole pa do isteka pet godina od konačne isplate ako:</a:t>
            </a:r>
            <a:endParaRPr lang="hr-HR" b="1" dirty="0" smtClean="0">
              <a:latin typeface="Calibri" pitchFamily="34" charset="0"/>
            </a:endParaRPr>
          </a:p>
          <a:p>
            <a:pPr>
              <a:buNone/>
            </a:pPr>
            <a:endParaRPr lang="vi-VN" b="1" dirty="0" smtClean="0">
              <a:latin typeface="Calibri" pitchFamily="34" charset="0"/>
            </a:endParaRPr>
          </a:p>
          <a:p>
            <a:r>
              <a:rPr lang="vi-VN" dirty="0" smtClean="0">
                <a:latin typeface="Calibri" pitchFamily="34" charset="0"/>
              </a:rPr>
              <a:t>a) je dostavio lažne podatke pri dostavi Zahtjeva za potporu i dokumentacije (korisnik se isključuje iz iste mjere ili vrste aktivnosti u kalendarskoj godini utvrđivanja i u sljedećoj kalendarskoj godini)</a:t>
            </a:r>
          </a:p>
          <a:p>
            <a:r>
              <a:rPr lang="vi-VN" dirty="0" smtClean="0">
                <a:latin typeface="Calibri" pitchFamily="34" charset="0"/>
              </a:rPr>
              <a:t>b) nema podmirene odnosno regulirane financijske obveze prema državnom proračunu Republike Hrvatske</a:t>
            </a:r>
          </a:p>
          <a:p>
            <a:r>
              <a:rPr lang="vi-VN" dirty="0" smtClean="0">
                <a:latin typeface="Calibri" pitchFamily="34" charset="0"/>
              </a:rPr>
              <a:t>c) je poduzetnik u stečaju ili likvidaciji</a:t>
            </a:r>
          </a:p>
          <a:p>
            <a:r>
              <a:rPr lang="vi-VN" dirty="0" smtClean="0">
                <a:latin typeface="Calibri" pitchFamily="34" charset="0"/>
              </a:rPr>
              <a:t>d) mu se utvrdi umjetno stvaranje uvjeta (sukladno članku 60. Uredbe (EU) br. 1306/2013)</a:t>
            </a:r>
          </a:p>
          <a:p>
            <a:r>
              <a:rPr lang="vi-VN" dirty="0" smtClean="0">
                <a:latin typeface="Calibri" pitchFamily="34" charset="0"/>
              </a:rPr>
              <a:t>e) nije izvršio zatraženi povrat sredstava ili je u postupku povrata sredstava prethodno dodijeljenih u drugom natječaju iz bilo kojeg javnog izvora (uključujući iz fondova EU-a), za aktivnosti odnosno troškove koji nisu izvršeni</a:t>
            </a:r>
          </a:p>
          <a:p>
            <a:r>
              <a:rPr lang="vi-VN" dirty="0" smtClean="0">
                <a:latin typeface="Calibri" pitchFamily="34" charset="0"/>
              </a:rPr>
              <a:t>f) su iste prihvatljive aktivnosti već sufinancirane sukladno članku 3. stavku 1. točka 14.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Prihvatljivost projekta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vi-VN" dirty="0" smtClean="0">
                <a:latin typeface="Calibri" pitchFamily="34" charset="0"/>
              </a:rPr>
              <a:t>(1) Projektom se uspostavlja nova nepoljoprivredna djelatnost za koju do podnošenja Zahtjeva za potporu nije izdano i nije u postupku donošenja rješenje/odobrenje za obavljanje djelatnosti od nadležnog tijela.</a:t>
            </a:r>
          </a:p>
          <a:p>
            <a:r>
              <a:rPr lang="vi-VN" dirty="0" smtClean="0">
                <a:latin typeface="Calibri" pitchFamily="34" charset="0"/>
              </a:rPr>
              <a:t>(2) Projekti se moraju provoditi u naseljima s najviše 5.000 stanovnika u području jedinice lokalne samouprave u kojoj je sjedište poljoprivrednog gospodarstva.</a:t>
            </a:r>
          </a:p>
          <a:p>
            <a:r>
              <a:rPr lang="vi-VN" dirty="0" smtClean="0">
                <a:latin typeface="Calibri" pitchFamily="34" charset="0"/>
              </a:rPr>
              <a:t>(3) Korisnik mora izraditi i provesti poslovni plan za pokretanje nepoljoprivredne djelatnosti na poljoprivrednom gospodarstvu u skladu s odredbama iz članka 7.ovoga Pravilnika.</a:t>
            </a:r>
          </a:p>
          <a:p>
            <a:r>
              <a:rPr lang="vi-VN" dirty="0" smtClean="0">
                <a:latin typeface="Calibri" pitchFamily="34" charset="0"/>
              </a:rPr>
              <a:t>(4) Prihvatljivi sektori iz članka 10. moraju biti u skladu sa strateškim razvojnim dokumentima jedinice lokalne samouprave odnosno LAG-ova.</a:t>
            </a:r>
          </a:p>
          <a:p>
            <a:r>
              <a:rPr lang="vi-VN" dirty="0" smtClean="0">
                <a:latin typeface="Calibri" pitchFamily="34" charset="0"/>
              </a:rPr>
              <a:t>(5) Aktivnosti u sektoru turizma u ruralnim područjima su prihvatljiva samo u naseljima razvrstanim u razrede »C« i »D« i ostalim nerazvrstanim naseljima u skladu s nadležnim propisima koji uređuju navedene razrede.</a:t>
            </a:r>
          </a:p>
          <a:p>
            <a:r>
              <a:rPr lang="vi-VN" dirty="0" smtClean="0">
                <a:latin typeface="Calibri" pitchFamily="34" charset="0"/>
              </a:rPr>
              <a:t>(6) U sektoru prerade/trženja, izlazni proizvod prerade/predmet trženja mora biti proizvod koji nije obuhvaćen Prilogom I Ugovora.</a:t>
            </a:r>
          </a:p>
          <a:p>
            <a:r>
              <a:rPr lang="vi-VN" dirty="0" smtClean="0">
                <a:latin typeface="Calibri" pitchFamily="34" charset="0"/>
              </a:rPr>
              <a:t>(7) Provođenje aktivnosti iz poslovnog plana ne smije započeti prije podnošenja Zahtjeva za potporu.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Poslovni plan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hr-HR" sz="4200" dirty="0" smtClean="0">
                <a:latin typeface="Calibri" pitchFamily="34" charset="0"/>
              </a:rPr>
              <a:t>1) Korisnik je dužan izraditi </a:t>
            </a:r>
            <a:r>
              <a:rPr lang="hr-HR" sz="4200" b="1" dirty="0" smtClean="0">
                <a:latin typeface="Calibri" pitchFamily="34" charset="0"/>
              </a:rPr>
              <a:t>poslovni plan </a:t>
            </a:r>
            <a:r>
              <a:rPr lang="hr-HR" sz="4200" dirty="0" smtClean="0">
                <a:latin typeface="Calibri" pitchFamily="34" charset="0"/>
              </a:rPr>
              <a:t>sukladno predlošku koji će biti sastavni dio natječaja.</a:t>
            </a:r>
          </a:p>
          <a:p>
            <a:r>
              <a:rPr lang="hr-HR" sz="4200" dirty="0" smtClean="0">
                <a:latin typeface="Calibri" pitchFamily="34" charset="0"/>
              </a:rPr>
              <a:t>(2) U poslovnom planu korisnik mora dokazati financijsku i ekonomsku održivost projekta.</a:t>
            </a:r>
          </a:p>
          <a:p>
            <a:r>
              <a:rPr lang="hr-HR" sz="4200" dirty="0" smtClean="0">
                <a:latin typeface="Calibri" pitchFamily="34" charset="0"/>
              </a:rPr>
              <a:t>(3) Korisnik u poslovnom planu obavezno mora definirati način dostizanja jednog od dva cilja:</a:t>
            </a:r>
          </a:p>
          <a:p>
            <a:pPr>
              <a:buNone/>
            </a:pPr>
            <a:r>
              <a:rPr lang="hr-HR" sz="4200" b="1" i="1" dirty="0" smtClean="0">
                <a:latin typeface="Calibri" pitchFamily="34" charset="0"/>
              </a:rPr>
              <a:t>a) uspostavu nove djelatnosti uz očuvanje postojećih radnih mjesta ili</a:t>
            </a:r>
          </a:p>
          <a:p>
            <a:pPr>
              <a:buNone/>
            </a:pPr>
            <a:r>
              <a:rPr lang="hr-HR" sz="4200" b="1" i="1" dirty="0" smtClean="0">
                <a:latin typeface="Calibri" pitchFamily="34" charset="0"/>
              </a:rPr>
              <a:t>b) uspostavu nove djelatnosti uz stvaranje novih radnih mjesta</a:t>
            </a:r>
          </a:p>
          <a:p>
            <a:pPr>
              <a:buNone/>
            </a:pPr>
            <a:endParaRPr lang="hr-HR" sz="4200" b="1" i="1" dirty="0" smtClean="0">
              <a:latin typeface="Calibri" pitchFamily="34" charset="0"/>
            </a:endParaRPr>
          </a:p>
          <a:p>
            <a:r>
              <a:rPr lang="hr-HR" sz="4200" dirty="0" smtClean="0">
                <a:latin typeface="Calibri" pitchFamily="34" charset="0"/>
              </a:rPr>
              <a:t>(4</a:t>
            </a:r>
            <a:r>
              <a:rPr lang="hr-HR" sz="4200" b="1" dirty="0" smtClean="0">
                <a:latin typeface="Calibri" pitchFamily="34" charset="0"/>
              </a:rPr>
              <a:t>) Provedba aktivnosti i ostvarenje cilja prikazanih u poslovnom planu </a:t>
            </a:r>
            <a:r>
              <a:rPr lang="hr-HR" sz="4200" dirty="0" smtClean="0">
                <a:latin typeface="Calibri" pitchFamily="34" charset="0"/>
              </a:rPr>
              <a:t>moraju biti realizirani u razdoblju od najviše </a:t>
            </a:r>
            <a:r>
              <a:rPr lang="hr-HR" sz="4200" b="1" dirty="0" smtClean="0">
                <a:latin typeface="Calibri" pitchFamily="34" charset="0"/>
              </a:rPr>
              <a:t>tri godine od sklapanja ugovora </a:t>
            </a:r>
            <a:r>
              <a:rPr lang="hr-HR" sz="4200" dirty="0" smtClean="0">
                <a:latin typeface="Calibri" pitchFamily="34" charset="0"/>
              </a:rPr>
              <a:t>o financiranju, a </a:t>
            </a:r>
            <a:r>
              <a:rPr lang="hr-HR" sz="4200" b="1" dirty="0" smtClean="0">
                <a:latin typeface="Calibri" pitchFamily="34" charset="0"/>
              </a:rPr>
              <a:t>financijska i ekonomska održivost projekta </a:t>
            </a:r>
            <a:r>
              <a:rPr lang="hr-HR" sz="4200" dirty="0" smtClean="0">
                <a:latin typeface="Calibri" pitchFamily="34" charset="0"/>
              </a:rPr>
              <a:t>moraju biti dokazane u razdoblju od </a:t>
            </a:r>
            <a:r>
              <a:rPr lang="hr-HR" sz="4200" b="1" dirty="0" smtClean="0">
                <a:latin typeface="Calibri" pitchFamily="34" charset="0"/>
              </a:rPr>
              <a:t>deset godina.</a:t>
            </a:r>
          </a:p>
          <a:p>
            <a:r>
              <a:rPr lang="hr-HR" sz="4200" dirty="0" smtClean="0">
                <a:latin typeface="Calibri" pitchFamily="34" charset="0"/>
              </a:rPr>
              <a:t>(5) Provedbu aktivnosti navedenih u poslovnom planu korisnik mora </a:t>
            </a:r>
            <a:r>
              <a:rPr lang="hr-HR" sz="4200" b="1" dirty="0" smtClean="0">
                <a:latin typeface="Calibri" pitchFamily="34" charset="0"/>
              </a:rPr>
              <a:t>započeti u roku od tri mjeseca od datuma sklapanja Ugovora o financiranju.</a:t>
            </a:r>
          </a:p>
          <a:p>
            <a:r>
              <a:rPr lang="hr-HR" sz="4200" dirty="0" smtClean="0">
                <a:latin typeface="Calibri" pitchFamily="34" charset="0"/>
              </a:rPr>
              <a:t>(6) Podaci navedeni u poslovnom planu podložni su provjerama nadležnih institucija i nakon isplate sredstava iz Europskog poljoprivrednog fonda za ruralni razvoj (u daljnjem tekstu: EPFRR) u periodu od pet godina nakon konačne isplate potpore.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Prihvatljive aktivnosti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vi-VN" b="1" dirty="0" smtClean="0">
                <a:latin typeface="Calibri" pitchFamily="34" charset="0"/>
              </a:rPr>
              <a:t>Prihvatljive</a:t>
            </a:r>
            <a:r>
              <a:rPr lang="hr-HR" b="1" dirty="0" smtClean="0">
                <a:latin typeface="Calibri" pitchFamily="34" charset="0"/>
              </a:rPr>
              <a:t> </a:t>
            </a:r>
            <a:r>
              <a:rPr lang="vi-VN" b="1" dirty="0" smtClean="0">
                <a:latin typeface="Calibri" pitchFamily="34" charset="0"/>
              </a:rPr>
              <a:t>aktivnosti</a:t>
            </a:r>
            <a:r>
              <a:rPr lang="hr-HR" b="1" dirty="0" smtClean="0">
                <a:latin typeface="Calibri" pitchFamily="34" charset="0"/>
              </a:rPr>
              <a:t> </a:t>
            </a:r>
            <a:r>
              <a:rPr lang="hr-HR" dirty="0" smtClean="0">
                <a:latin typeface="Calibri" pitchFamily="34" charset="0"/>
              </a:rPr>
              <a:t>- </a:t>
            </a:r>
            <a:r>
              <a:rPr lang="vi-VN" dirty="0" smtClean="0">
                <a:latin typeface="Calibri" pitchFamily="34" charset="0"/>
              </a:rPr>
              <a:t>nabava roba, radova i usluga potrebnih za uspostavu djelatnosti iz članka 10. poput građenja, rekonstrukcije i/ili opremanja objekata, nabava vozila ili plovila, nabava kratkotrajne imovine, licenci ili patenata i slično, aktivnosti pripreme projektne dokumentacije, upravljanja projektom i slično.</a:t>
            </a:r>
          </a:p>
          <a:p>
            <a:r>
              <a:rPr lang="vi-VN" dirty="0" smtClean="0">
                <a:latin typeface="Calibri" pitchFamily="34" charset="0"/>
              </a:rPr>
              <a:t>(2) Potencijalna ograničenja u kvaliteti, cijeni ili količini za nabavu roba, radova ili usluga iz stavka 1. ovog članka, biti će definirana Natječajem.</a:t>
            </a:r>
          </a:p>
          <a:p>
            <a:pPr>
              <a:buNone/>
            </a:pPr>
            <a:r>
              <a:rPr lang="vi-VN" b="1" dirty="0" smtClean="0">
                <a:latin typeface="Calibri" pitchFamily="34" charset="0"/>
              </a:rPr>
              <a:t>Aktivnosti su prihvatljive ako:</a:t>
            </a:r>
          </a:p>
          <a:p>
            <a:r>
              <a:rPr lang="vi-VN" dirty="0" smtClean="0">
                <a:latin typeface="Calibri" pitchFamily="34" charset="0"/>
              </a:rPr>
              <a:t>a) su u skladu s ovim Pravilnikom i natječajem</a:t>
            </a:r>
          </a:p>
          <a:p>
            <a:r>
              <a:rPr lang="vi-VN" dirty="0" smtClean="0">
                <a:latin typeface="Calibri" pitchFamily="34" charset="0"/>
              </a:rPr>
              <a:t>b) su povezane s projektom i ako su nastale u okviru projekta</a:t>
            </a:r>
          </a:p>
          <a:p>
            <a:r>
              <a:rPr lang="vi-VN" dirty="0" smtClean="0">
                <a:latin typeface="Calibri" pitchFamily="34" charset="0"/>
              </a:rPr>
              <a:t>c) su nastale kod korisnika</a:t>
            </a:r>
          </a:p>
          <a:p>
            <a:r>
              <a:rPr lang="vi-VN" dirty="0" smtClean="0">
                <a:latin typeface="Calibri" pitchFamily="34" charset="0"/>
              </a:rPr>
              <a:t>d) su usklađene s primjenjivim poreznim i socijalnim zakonodavstvom, ako je primjenjivo</a:t>
            </a:r>
          </a:p>
          <a:p>
            <a:r>
              <a:rPr lang="vi-VN" dirty="0" smtClean="0">
                <a:latin typeface="Calibri" pitchFamily="34" charset="0"/>
              </a:rPr>
              <a:t>e) usklađenost s odredbama članka 65. stavka 11. Uredbe (EU) br. 1303/2013 koje se odnose na zabranu dvostrukog financiranja iz drugog financijskog instrumenta Europske unije</a:t>
            </a:r>
          </a:p>
          <a:p>
            <a:r>
              <a:rPr lang="vi-VN" dirty="0" smtClean="0">
                <a:latin typeface="Calibri" pitchFamily="34" charset="0"/>
              </a:rPr>
              <a:t>f) se provode na području Republike Hrvatske i</a:t>
            </a:r>
          </a:p>
          <a:p>
            <a:r>
              <a:rPr lang="vi-VN" dirty="0" smtClean="0">
                <a:latin typeface="Calibri" pitchFamily="34" charset="0"/>
              </a:rPr>
              <a:t>g) su usklađene s pravilima o trajnosti operacija iz članka 71. Uredbe (EU) br. 1303/2013.</a:t>
            </a:r>
          </a:p>
          <a:p>
            <a:r>
              <a:rPr lang="vi-VN" dirty="0" smtClean="0">
                <a:latin typeface="Calibri" pitchFamily="34" charset="0"/>
              </a:rPr>
              <a:t>(4) Uvjeti iz stavka 1. ovoga članka primjenjuju se kumulativno.</a:t>
            </a:r>
          </a:p>
          <a:p>
            <a:r>
              <a:rPr lang="vi-VN" dirty="0" smtClean="0">
                <a:latin typeface="Calibri" pitchFamily="34" charset="0"/>
              </a:rPr>
              <a:t>(5) Uvjeti prihvatljivosti aktivnosti primjenjivi u određenom projektu utvrđuju se u ugovoru o financiranju.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/>
          <a:lstStyle/>
          <a:p>
            <a:pPr algn="ctr"/>
            <a:r>
              <a:rPr lang="hr-HR" b="1" dirty="0" smtClean="0"/>
              <a:t>Neprihvatljive aktivnosti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Aktivnosti vezane uz: </a:t>
            </a:r>
          </a:p>
          <a:p>
            <a:r>
              <a:rPr lang="hr-HR" dirty="0" smtClean="0"/>
              <a:t>Hotele</a:t>
            </a:r>
          </a:p>
          <a:p>
            <a:r>
              <a:rPr lang="hr-HR" dirty="0" smtClean="0"/>
              <a:t>planinarske domove</a:t>
            </a:r>
          </a:p>
          <a:p>
            <a:r>
              <a:rPr lang="hr-HR" dirty="0" smtClean="0"/>
              <a:t>lovačke domove</a:t>
            </a:r>
          </a:p>
          <a:p>
            <a:r>
              <a:rPr lang="hr-HR" dirty="0" smtClean="0"/>
              <a:t>učeničke domove, studentske domove</a:t>
            </a:r>
          </a:p>
          <a:p>
            <a:r>
              <a:rPr lang="hr-HR" dirty="0" smtClean="0"/>
              <a:t> barove</a:t>
            </a:r>
          </a:p>
          <a:p>
            <a:r>
              <a:rPr lang="hr-HR" dirty="0" smtClean="0"/>
              <a:t>objekte jednostavnih usluga</a:t>
            </a:r>
            <a:endParaRPr lang="hr-H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Prihvatljivi sektori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vi-VN" dirty="0" smtClean="0">
                <a:latin typeface="Calibri" pitchFamily="34" charset="0"/>
              </a:rPr>
              <a:t>1. sektor prerade i/ili marketinga i/ili izravne prodaje proizvoda u skladu s propisima koji uređuju ovo područje</a:t>
            </a:r>
          </a:p>
          <a:p>
            <a:r>
              <a:rPr lang="vi-VN" dirty="0" smtClean="0">
                <a:latin typeface="Calibri" pitchFamily="34" charset="0"/>
              </a:rPr>
              <a:t>2. sektor pružanja usluga u ruralnim područjima, u skladu s propisima koji uređuju svako pojedinačno područje, a koji može obuhvaćati:</a:t>
            </a:r>
          </a:p>
          <a:p>
            <a:r>
              <a:rPr lang="vi-VN" dirty="0" smtClean="0">
                <a:latin typeface="Calibri" pitchFamily="34" charset="0"/>
              </a:rPr>
              <a:t>a) usluge u poljoprivrednim, šumarskim i veterinarskim djelatnostima</a:t>
            </a:r>
          </a:p>
          <a:p>
            <a:r>
              <a:rPr lang="vi-VN" dirty="0" smtClean="0">
                <a:latin typeface="Calibri" pitchFamily="34" charset="0"/>
              </a:rPr>
              <a:t>b) usluge u društvenim djelatnostima</a:t>
            </a:r>
          </a:p>
          <a:p>
            <a:r>
              <a:rPr lang="vi-VN" dirty="0" smtClean="0">
                <a:latin typeface="Calibri" pitchFamily="34" charset="0"/>
              </a:rPr>
              <a:t>c) intelektualne usluge</a:t>
            </a:r>
          </a:p>
          <a:p>
            <a:r>
              <a:rPr lang="vi-VN" dirty="0" smtClean="0">
                <a:latin typeface="Calibri" pitchFamily="34" charset="0"/>
              </a:rPr>
              <a:t>3. sektor tradicijskih i umjetničkih obrta, u skladu s propisima koji uređuju ovo područje</a:t>
            </a:r>
          </a:p>
          <a:p>
            <a:r>
              <a:rPr lang="vi-VN" dirty="0" smtClean="0">
                <a:latin typeface="Calibri" pitchFamily="34" charset="0"/>
              </a:rPr>
              <a:t>4. sektor turizma u ruralnom području, u skladu s propisima koji uređuju ovo područje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Broj projekata po korisniku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hr-HR" dirty="0" smtClean="0">
                <a:latin typeface="Calibri" pitchFamily="34" charset="0"/>
              </a:rPr>
              <a:t>Korisnik i njegova povezana i/ili partnerska poduzeća mogu podnijeti jedan Zahtjev za potporu tijekom jednog natječaja.</a:t>
            </a:r>
          </a:p>
          <a:p>
            <a:pPr>
              <a:buNone/>
            </a:pPr>
            <a:r>
              <a:rPr lang="hr-HR" dirty="0" smtClean="0">
                <a:latin typeface="Calibri" pitchFamily="34" charset="0"/>
              </a:rPr>
              <a:t>Ako je korisnik istodobno nositelj/član obiteljskog poljoprivrednog gospodarstva i/ili vlasnik obrta te odgovorna osoba u pravnoj osobi, Zahtjev za potporu može podnijeti samo jedan od navedenih.</a:t>
            </a:r>
          </a:p>
          <a:p>
            <a:pPr>
              <a:buNone/>
            </a:pPr>
            <a:r>
              <a:rPr lang="hr-HR" dirty="0" smtClean="0">
                <a:latin typeface="Calibri" pitchFamily="34" charset="0"/>
              </a:rPr>
              <a:t>U slučaju partnerskih poduzeća i povezanih poduzeća, a sukladno članku 3. stavcima 2. i 3. Priloga I. Uredbe Komisije (EU) br. 702/2014, na jednom natječaju za isti tip operacije samo jedno poduzeće može podnijeti jedan Zahtjev za potporu.</a:t>
            </a:r>
          </a:p>
          <a:p>
            <a:pPr>
              <a:buNone/>
            </a:pPr>
            <a:r>
              <a:rPr lang="hr-HR" dirty="0" smtClean="0">
                <a:latin typeface="Calibri" pitchFamily="34" charset="0"/>
              </a:rPr>
              <a:t>Ako korisnik i/ili njegova povezana i/ili partnerska poduzeća podnesu više Zahtjeva za potporu unutar tipa operacije 6.2.1. tijekom jednog natječaja, u obzir će se uzeti najranije podnesen Zahtjev za potporu, dok će se za ostale Zahtjeve za potporu izdati Odluka o odbijanju Zahtjeva za potporu.</a:t>
            </a:r>
          </a:p>
          <a:p>
            <a:pPr>
              <a:buNone/>
            </a:pPr>
            <a:r>
              <a:rPr lang="hr-HR" b="1" dirty="0" smtClean="0">
                <a:latin typeface="Calibri" pitchFamily="34" charset="0"/>
              </a:rPr>
              <a:t>Potpora za tip operacije 6.2.1. može se dodijeliti istom korisniku/nositelju aktivnosti diversifikacije odnosno istom poljoprivrednom gospodarstvu samo jednom u cijelom programskom razdoblju 2014. – 2020.</a:t>
            </a:r>
          </a:p>
          <a:p>
            <a:pPr>
              <a:buNone/>
            </a:pPr>
            <a:r>
              <a:rPr lang="hr-HR" dirty="0" smtClean="0">
                <a:latin typeface="Calibri" pitchFamily="34" charset="0"/>
              </a:rPr>
              <a:t>Korisnici/nositelji aktivnosti diversifikacije u tipu operacije 6.2.1. </a:t>
            </a:r>
            <a:r>
              <a:rPr lang="hr-HR" dirty="0" smtClean="0">
                <a:solidFill>
                  <a:srgbClr val="FF0000"/>
                </a:solidFill>
                <a:latin typeface="Calibri" pitchFamily="34" charset="0"/>
              </a:rPr>
              <a:t>mogu podnijeti Zahtjev za potporu za tip operacije 6.4.1.</a:t>
            </a:r>
            <a:r>
              <a:rPr lang="hr-HR" dirty="0" smtClean="0">
                <a:latin typeface="Calibri" pitchFamily="34" charset="0"/>
              </a:rPr>
              <a:t> »Razvoj nepoljoprivrednih djelatnosti u ruralnim područjima« nakon izvršene konačne isplate potpore za projekt iz tipa operacije 6.2.1..</a:t>
            </a:r>
          </a:p>
          <a:p>
            <a:endParaRPr lang="hr-HR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Visina potpore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Potpora se dodjeljuje u obliku bespovratnih financijskih sredstava kao početna potpora za provođenje prihvatljivih aktivnosti navedenih u poslovnom planu.</a:t>
            </a:r>
          </a:p>
          <a:p>
            <a:r>
              <a:rPr lang="vi-VN" dirty="0" smtClean="0"/>
              <a:t>Sredstva potpore osiguravaju se iz proračuna Europske unije i državnog proračuna Republike Hrvatske od čega </a:t>
            </a:r>
            <a:r>
              <a:rPr lang="vi-VN" b="1" dirty="0" smtClean="0"/>
              <a:t>Europska unija sudjeluje s 85% udjela, a Republika Hrvatska s 15% udjela.</a:t>
            </a:r>
          </a:p>
          <a:p>
            <a:r>
              <a:rPr lang="vi-VN" dirty="0" smtClean="0">
                <a:solidFill>
                  <a:srgbClr val="FF0000"/>
                </a:solidFill>
              </a:rPr>
              <a:t>Visina potpore po korisniku iznosi 50.000 eura u kunskoj protuvrijednosti preračunato za mjesec u kojem je objavljen natječaj.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b="1" dirty="0" smtClean="0"/>
              <a:t>Podnošenje zahtjeva za potporu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>
                <a:latin typeface="Calibri" pitchFamily="34" charset="0"/>
              </a:rPr>
              <a:t>Zahtjev za potporu -  putem AGRONET-a sukladno odredbama natječaja.</a:t>
            </a:r>
          </a:p>
          <a:p>
            <a:r>
              <a:rPr lang="hr-HR" dirty="0" smtClean="0">
                <a:latin typeface="Calibri" pitchFamily="34" charset="0"/>
              </a:rPr>
              <a:t>Korisnik mora biti upisan u Evidenciju korisnika potpora u ruralnom razvoju i ribarstvu kako bi podnio Zahtjev za potporu.</a:t>
            </a:r>
          </a:p>
          <a:p>
            <a:r>
              <a:rPr lang="hr-HR" b="1" dirty="0" smtClean="0">
                <a:latin typeface="Calibri" pitchFamily="34" charset="0"/>
              </a:rPr>
              <a:t>Upute za upis u Evidenciju korisnika – </a:t>
            </a:r>
            <a:r>
              <a:rPr lang="hr-HR" b="1" dirty="0" smtClean="0">
                <a:solidFill>
                  <a:srgbClr val="FF0000"/>
                </a:solidFill>
                <a:latin typeface="Calibri" pitchFamily="34" charset="0"/>
              </a:rPr>
              <a:t>LAG može odraditi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NATJEČAJ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vi-VN" dirty="0" smtClean="0"/>
              <a:t>Tekst natječaja sadrži</a:t>
            </a:r>
            <a:r>
              <a:rPr lang="hr-HR" dirty="0" smtClean="0"/>
              <a:t>:</a:t>
            </a:r>
            <a:endParaRPr lang="vi-VN" dirty="0" smtClean="0"/>
          </a:p>
          <a:p>
            <a:r>
              <a:rPr lang="vi-VN" dirty="0" smtClean="0"/>
              <a:t>a) predmet, svrhu i iznos raspoloživih sredstava natječaja,</a:t>
            </a:r>
          </a:p>
          <a:p>
            <a:r>
              <a:rPr lang="vi-VN" dirty="0" smtClean="0"/>
              <a:t>b) uvjete prihvatljivosti korisnika i dokumentaciju,</a:t>
            </a:r>
          </a:p>
          <a:p>
            <a:r>
              <a:rPr lang="vi-VN" dirty="0" smtClean="0"/>
              <a:t>c) uvjete prihvatljivosti projekta i dokumentaciju,</a:t>
            </a:r>
          </a:p>
          <a:p>
            <a:r>
              <a:rPr lang="vi-VN" dirty="0" smtClean="0"/>
              <a:t>d) uvjete prihvatljivosti aktivnosti/troškova i dokumentaciju,</a:t>
            </a:r>
          </a:p>
          <a:p>
            <a:r>
              <a:rPr lang="vi-VN" dirty="0" smtClean="0"/>
              <a:t>e) pokazatelje provedbe projekta,</a:t>
            </a:r>
          </a:p>
          <a:p>
            <a:r>
              <a:rPr lang="vi-VN" dirty="0" smtClean="0"/>
              <a:t>f) visinu i intenzitet potpore,</a:t>
            </a:r>
          </a:p>
          <a:p>
            <a:r>
              <a:rPr lang="vi-VN" dirty="0" smtClean="0"/>
              <a:t>g) način, uvjete i rokove podnošenja Zahtjeva za potporu,</a:t>
            </a:r>
          </a:p>
          <a:p>
            <a:r>
              <a:rPr lang="vi-VN" dirty="0" smtClean="0"/>
              <a:t>h) način, uvjete i rokove podnošenja Zahtjeva za isplatu,</a:t>
            </a:r>
          </a:p>
          <a:p>
            <a:r>
              <a:rPr lang="vi-VN" dirty="0" smtClean="0"/>
              <a:t>i) popis priloga i obrazaca,</a:t>
            </a:r>
          </a:p>
          <a:p>
            <a:r>
              <a:rPr lang="vi-VN" dirty="0" smtClean="0"/>
              <a:t>j) način, uvjete i mjesto postavljanja pitanja i objave odgovora.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b="1" dirty="0" smtClean="0"/>
              <a:t>Isplata potpore</a:t>
            </a:r>
            <a:endParaRPr lang="hr-H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vi-VN" dirty="0" smtClean="0"/>
              <a:t>Zahtjev za isplatu podnosi se dva puta u razdoblju od najviše 3 godine kako slijedi:</a:t>
            </a:r>
          </a:p>
          <a:p>
            <a:r>
              <a:rPr lang="vi-VN" dirty="0" smtClean="0"/>
              <a:t>a) isplata prve rate u iznosu </a:t>
            </a:r>
            <a:r>
              <a:rPr lang="vi-VN" b="1" dirty="0" smtClean="0"/>
              <a:t>od 50% ukupno odobrene javne potpore nakon odluke o dodjeli potpore i započetih aktivnosti </a:t>
            </a:r>
            <a:r>
              <a:rPr lang="vi-VN" dirty="0" smtClean="0"/>
              <a:t>prikazanih u poslovnom planu</a:t>
            </a:r>
          </a:p>
          <a:p>
            <a:r>
              <a:rPr lang="vi-VN" dirty="0" smtClean="0"/>
              <a:t>b) </a:t>
            </a:r>
            <a:r>
              <a:rPr lang="vi-VN" b="1" dirty="0" smtClean="0"/>
              <a:t>isplata druge/zadnje rate </a:t>
            </a:r>
            <a:r>
              <a:rPr lang="vi-VN" dirty="0" smtClean="0"/>
              <a:t>slijediti </a:t>
            </a:r>
            <a:r>
              <a:rPr lang="vi-VN" b="1" dirty="0" smtClean="0"/>
              <a:t>nakon provedenih aktivnosti </a:t>
            </a:r>
            <a:r>
              <a:rPr lang="vi-VN" dirty="0" smtClean="0"/>
              <a:t>prikazanih u poslovnom planu.</a:t>
            </a:r>
          </a:p>
          <a:p>
            <a:pPr>
              <a:buNone/>
            </a:pPr>
            <a:r>
              <a:rPr lang="vi-VN" dirty="0" smtClean="0"/>
              <a:t>Prije konačne isplate Agencije za plaćanja će provesti posjet projektu.</a:t>
            </a:r>
            <a:endParaRPr lang="hr-HR" dirty="0" smtClean="0"/>
          </a:p>
          <a:p>
            <a:pPr>
              <a:buNone/>
            </a:pPr>
            <a:r>
              <a:rPr lang="vi-VN" dirty="0" smtClean="0"/>
              <a:t>Posjetom projektu mogu biti izrečene aktivnosti koje je korisnik dužan ispraviti prije donošenja Odluke o isplati za što će Agencija korisniku ostaviti primjeren rok.</a:t>
            </a:r>
          </a:p>
          <a:p>
            <a:pPr>
              <a:buNone/>
            </a:pPr>
            <a:r>
              <a:rPr lang="vi-VN" dirty="0" smtClean="0"/>
              <a:t>Nakon provedene administrativne kontrole Zahtjeva za isplatu Agencija za plaćanja donosi sljedeće akte:</a:t>
            </a:r>
          </a:p>
          <a:p>
            <a:r>
              <a:rPr lang="vi-VN" dirty="0" smtClean="0"/>
              <a:t>a) Odluku o isplati</a:t>
            </a:r>
          </a:p>
          <a:p>
            <a:r>
              <a:rPr lang="vi-VN" dirty="0" smtClean="0"/>
              <a:t>b) Odluku o odbijanju Zahtjeva za isplatu.</a:t>
            </a:r>
          </a:p>
          <a:p>
            <a:endParaRPr lang="hr-H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hr-HR" sz="4400" dirty="0" smtClean="0"/>
              <a:t>HVALA NA PAŽNJI !!!</a:t>
            </a:r>
            <a:endParaRPr lang="hr-HR" sz="4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</TotalTime>
  <Words>1819</Words>
  <Application>Microsoft Office PowerPoint</Application>
  <PresentationFormat>Prikaz na zaslonu (4:3)</PresentationFormat>
  <Paragraphs>119</Paragraphs>
  <Slides>16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1" baseType="lpstr">
      <vt:lpstr>Calibri</vt:lpstr>
      <vt:lpstr>Constantia</vt:lpstr>
      <vt:lpstr>Times New Roman</vt:lpstr>
      <vt:lpstr>Wingdings 2</vt:lpstr>
      <vt:lpstr>Flow</vt:lpstr>
      <vt:lpstr>Tip operacije 6.2.1  Potpora ulaganju u pokretanje nepoljoprivrednih djelatnosti u ruralnim područjima  PRR RH 2014-2020</vt:lpstr>
      <vt:lpstr>Pojmovi</vt:lpstr>
      <vt:lpstr>Uvjeti prihvatljivosti</vt:lpstr>
      <vt:lpstr>Uvjeti prihvatljivosti</vt:lpstr>
      <vt:lpstr>Razlozi isključenja</vt:lpstr>
      <vt:lpstr>Prihvatljivost projekta</vt:lpstr>
      <vt:lpstr>Poslovni plan</vt:lpstr>
      <vt:lpstr>Prihvatljive aktivnosti</vt:lpstr>
      <vt:lpstr>Neprihvatljive aktivnosti</vt:lpstr>
      <vt:lpstr>Prihvatljivi sektori</vt:lpstr>
      <vt:lpstr>Broj projekata po korisniku</vt:lpstr>
      <vt:lpstr>Visina potpore</vt:lpstr>
      <vt:lpstr>Podnošenje zahtjeva za potporu </vt:lpstr>
      <vt:lpstr>NATJEČAJ</vt:lpstr>
      <vt:lpstr>Isplata potpore</vt:lpstr>
      <vt:lpstr>PowerPointova prezentacija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 operacije 6.2.1  Potpora ulaganju u pokretanje nepoljoprivrednih djelatnosti u ruralnim područjima  PRR RH 2014-2020</dc:title>
  <dc:creator>LAG Podravina</dc:creator>
  <cp:lastModifiedBy>Mihaela</cp:lastModifiedBy>
  <cp:revision>9</cp:revision>
  <dcterms:created xsi:type="dcterms:W3CDTF">2017-12-14T18:48:20Z</dcterms:created>
  <dcterms:modified xsi:type="dcterms:W3CDTF">2018-01-19T13:04:18Z</dcterms:modified>
</cp:coreProperties>
</file>